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72" r:id="rId7"/>
    <p:sldId id="262" r:id="rId8"/>
    <p:sldId id="264" r:id="rId9"/>
    <p:sldId id="265" r:id="rId10"/>
    <p:sldId id="266" r:id="rId11"/>
    <p:sldId id="268" r:id="rId12"/>
    <p:sldId id="263" r:id="rId13"/>
    <p:sldId id="269" r:id="rId14"/>
    <p:sldId id="270" r:id="rId15"/>
    <p:sldId id="271" r:id="rId16"/>
    <p:sldId id="260" r:id="rId17"/>
    <p:sldId id="26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0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847335-0BB7-4F96-9136-EA5731AE281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2767340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47335-0BB7-4F96-9136-EA5731AE281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242634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47335-0BB7-4F96-9136-EA5731AE281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3381307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847335-0BB7-4F96-9136-EA5731AE281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118048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847335-0BB7-4F96-9136-EA5731AE2813}" type="datetimeFigureOut">
              <a:rPr lang="en-US" smtClean="0"/>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639749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847335-0BB7-4F96-9136-EA5731AE2813}"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1447755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847335-0BB7-4F96-9136-EA5731AE2813}" type="datetimeFigureOut">
              <a:rPr lang="en-US" smtClean="0"/>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269087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847335-0BB7-4F96-9136-EA5731AE2813}" type="datetimeFigureOut">
              <a:rPr lang="en-US" smtClean="0"/>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292042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847335-0BB7-4F96-9136-EA5731AE2813}" type="datetimeFigureOut">
              <a:rPr lang="en-US" smtClean="0"/>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215050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847335-0BB7-4F96-9136-EA5731AE2813}"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3786635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847335-0BB7-4F96-9136-EA5731AE2813}" type="datetimeFigureOut">
              <a:rPr lang="en-US" smtClean="0"/>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96E32F-EA77-4ECA-BEEB-BF98CA7AD0F8}" type="slidenum">
              <a:rPr lang="en-US" smtClean="0"/>
              <a:t>‹#›</a:t>
            </a:fld>
            <a:endParaRPr lang="en-US"/>
          </a:p>
        </p:txBody>
      </p:sp>
    </p:spTree>
    <p:extLst>
      <p:ext uri="{BB962C8B-B14F-4D97-AF65-F5344CB8AC3E}">
        <p14:creationId xmlns:p14="http://schemas.microsoft.com/office/powerpoint/2010/main" val="3591582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47335-0BB7-4F96-9136-EA5731AE2813}" type="datetimeFigureOut">
              <a:rPr lang="en-US" smtClean="0"/>
              <a:t>12/5/2015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6E32F-EA77-4ECA-BEEB-BF98CA7AD0F8}" type="slidenum">
              <a:rPr lang="en-US" smtClean="0"/>
              <a:t>‹#›</a:t>
            </a:fld>
            <a:endParaRPr lang="en-US"/>
          </a:p>
        </p:txBody>
      </p:sp>
    </p:spTree>
    <p:extLst>
      <p:ext uri="{BB962C8B-B14F-4D97-AF65-F5344CB8AC3E}">
        <p14:creationId xmlns:p14="http://schemas.microsoft.com/office/powerpoint/2010/main" val="1624676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file:///D:\Belle's%20School%20Backup\Spanish\spanish%20ppts\Las%20Leyendas.pptx" TargetMode="External"/><Relationship Id="rId2" Type="http://schemas.openxmlformats.org/officeDocument/2006/relationships/hyperlink" Target="file:///D:\Belle's%20School%20Backup\Spanish\spanish%20ppts\Matrimonio%20Homosexual%20En%20Espa&#241;a!.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docx"/><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039600" cy="6858000"/>
          </a:xfrm>
          <a:prstGeom prst="rect">
            <a:avLst/>
          </a:prstGeom>
        </p:spPr>
      </p:pic>
      <p:sp>
        <p:nvSpPr>
          <p:cNvPr id="2" name="Title 1"/>
          <p:cNvSpPr>
            <a:spLocks noGrp="1"/>
          </p:cNvSpPr>
          <p:nvPr>
            <p:ph type="ctrTitle"/>
          </p:nvPr>
        </p:nvSpPr>
        <p:spPr/>
        <p:txBody>
          <a:bodyPr>
            <a:normAutofit/>
          </a:bodyPr>
          <a:lstStyle/>
          <a:p>
            <a:r>
              <a:rPr lang="en-US" sz="7200" dirty="0" smtClean="0"/>
              <a:t>Global Education</a:t>
            </a:r>
            <a:endParaRPr lang="en-US" sz="7200" dirty="0"/>
          </a:p>
        </p:txBody>
      </p:sp>
      <p:sp>
        <p:nvSpPr>
          <p:cNvPr id="3" name="Subtitle 2"/>
          <p:cNvSpPr>
            <a:spLocks noGrp="1"/>
          </p:cNvSpPr>
          <p:nvPr>
            <p:ph type="subTitle" idx="1"/>
          </p:nvPr>
        </p:nvSpPr>
        <p:spPr/>
        <p:txBody>
          <a:bodyPr>
            <a:normAutofit/>
          </a:bodyPr>
          <a:lstStyle/>
          <a:p>
            <a:r>
              <a:rPr lang="en-US" sz="3200" dirty="0" smtClean="0"/>
              <a:t>Presentation for McQueen High School</a:t>
            </a:r>
          </a:p>
          <a:p>
            <a:r>
              <a:rPr lang="en-US" sz="3200" dirty="0" smtClean="0"/>
              <a:t>Reno, Nevada</a:t>
            </a:r>
          </a:p>
        </p:txBody>
      </p:sp>
    </p:spTree>
    <p:extLst>
      <p:ext uri="{BB962C8B-B14F-4D97-AF65-F5344CB8AC3E}">
        <p14:creationId xmlns:p14="http://schemas.microsoft.com/office/powerpoint/2010/main" val="491228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80160" y="0"/>
            <a:ext cx="10515600" cy="1325563"/>
          </a:xfrm>
        </p:spPr>
        <p:txBody>
          <a:bodyPr/>
          <a:lstStyle/>
          <a:p>
            <a:r>
              <a:rPr lang="en-US" dirty="0" smtClean="0"/>
              <a:t>El </a:t>
            </a:r>
            <a:r>
              <a:rPr lang="en-US" dirty="0" err="1" smtClean="0"/>
              <a:t>Dia</a:t>
            </a:r>
            <a:r>
              <a:rPr lang="en-US" dirty="0" smtClean="0"/>
              <a:t> de </a:t>
            </a:r>
            <a:r>
              <a:rPr lang="en-US" dirty="0" err="1" smtClean="0"/>
              <a:t>los</a:t>
            </a:r>
            <a:r>
              <a:rPr lang="en-US" dirty="0" smtClean="0"/>
              <a:t> </a:t>
            </a:r>
            <a:r>
              <a:rPr lang="en-US" dirty="0" err="1" smtClean="0"/>
              <a:t>Muertos</a:t>
            </a:r>
            <a:r>
              <a:rPr lang="en-US" dirty="0" smtClean="0"/>
              <a:t> Celebration at UNR</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417320" y="1130618"/>
            <a:ext cx="9326880" cy="5246370"/>
          </a:xfrm>
        </p:spPr>
      </p:pic>
    </p:spTree>
    <p:extLst>
      <p:ext uri="{BB962C8B-B14F-4D97-AF65-F5344CB8AC3E}">
        <p14:creationId xmlns:p14="http://schemas.microsoft.com/office/powerpoint/2010/main" val="3996333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t>What can McQueen High School do to further global education?</a:t>
            </a:r>
            <a:endParaRPr lang="en-US" sz="5400" dirty="0"/>
          </a:p>
        </p:txBody>
      </p:sp>
      <p:sp>
        <p:nvSpPr>
          <p:cNvPr id="3" name="Content Placeholder 2"/>
          <p:cNvSpPr>
            <a:spLocks noGrp="1"/>
          </p:cNvSpPr>
          <p:nvPr>
            <p:ph idx="1"/>
          </p:nvPr>
        </p:nvSpPr>
        <p:spPr>
          <a:xfrm>
            <a:off x="838200" y="2221865"/>
            <a:ext cx="10515600" cy="4351338"/>
          </a:xfrm>
        </p:spPr>
        <p:txBody>
          <a:bodyPr>
            <a:normAutofit lnSpcReduction="10000"/>
          </a:bodyPr>
          <a:lstStyle/>
          <a:p>
            <a:r>
              <a:rPr lang="en-US" dirty="0" smtClean="0"/>
              <a:t>1. Have a more diverse faculty to reflect our diverse community.</a:t>
            </a:r>
          </a:p>
          <a:p>
            <a:endParaRPr lang="en-US" dirty="0" smtClean="0"/>
          </a:p>
          <a:p>
            <a:r>
              <a:rPr lang="en-US" dirty="0" smtClean="0"/>
              <a:t>2. Offer global education to all of our students.</a:t>
            </a:r>
          </a:p>
          <a:p>
            <a:endParaRPr lang="en-US" dirty="0" smtClean="0"/>
          </a:p>
          <a:p>
            <a:r>
              <a:rPr lang="en-US" dirty="0" smtClean="0"/>
              <a:t>3. Have our teachers collaborate and  have more multidisciplinary projects’</a:t>
            </a:r>
          </a:p>
          <a:p>
            <a:endParaRPr lang="en-US" dirty="0" smtClean="0"/>
          </a:p>
          <a:p>
            <a:r>
              <a:rPr lang="en-US" dirty="0" smtClean="0"/>
              <a:t>4. Have more technology in our classrooms- specifically individual technology like laptops or  I pads with multiple apps to connect us to the world. </a:t>
            </a:r>
            <a:endParaRPr lang="en-US" dirty="0"/>
          </a:p>
        </p:txBody>
      </p:sp>
    </p:spTree>
    <p:extLst>
      <p:ext uri="{BB962C8B-B14F-4D97-AF65-F5344CB8AC3E}">
        <p14:creationId xmlns:p14="http://schemas.microsoft.com/office/powerpoint/2010/main" val="12559466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78485"/>
            <a:ext cx="10515600" cy="1325563"/>
          </a:xfrm>
        </p:spPr>
        <p:txBody>
          <a:bodyPr/>
          <a:lstStyle/>
          <a:p>
            <a:pPr algn="ctr"/>
            <a:r>
              <a:rPr lang="en-US" dirty="0" smtClean="0"/>
              <a:t>What do Global Studies students say about their program?</a:t>
            </a:r>
            <a:endParaRPr lang="en-US" dirty="0"/>
          </a:p>
        </p:txBody>
      </p:sp>
      <p:sp>
        <p:nvSpPr>
          <p:cNvPr id="3" name="Content Placeholder 2"/>
          <p:cNvSpPr>
            <a:spLocks noGrp="1"/>
          </p:cNvSpPr>
          <p:nvPr>
            <p:ph idx="1"/>
          </p:nvPr>
        </p:nvSpPr>
        <p:spPr>
          <a:xfrm>
            <a:off x="838200" y="2506662"/>
            <a:ext cx="10515600" cy="4351338"/>
          </a:xfrm>
        </p:spPr>
        <p:txBody>
          <a:bodyPr/>
          <a:lstStyle/>
          <a:p>
            <a:r>
              <a:rPr lang="en-US" dirty="0" smtClean="0"/>
              <a:t>The classes that are required for Global Studies have taught me more than just history and geography. They have taught me to be responsible, punctual, and hard working. The program has introduced me to so many friendly and ambitious people that have similar dreams. I have learned to view myself as a global instead of American citizen. I would love to see a language like Arabic available to students because of is rising importance in our world.</a:t>
            </a:r>
          </a:p>
          <a:p>
            <a:pPr marL="0" indent="0">
              <a:buNone/>
            </a:pPr>
            <a:r>
              <a:rPr lang="en-US" dirty="0"/>
              <a:t> </a:t>
            </a:r>
            <a:r>
              <a:rPr lang="en-US" dirty="0" smtClean="0"/>
              <a:t>                                       </a:t>
            </a:r>
          </a:p>
          <a:p>
            <a:pPr marL="0" indent="0">
              <a:buNone/>
            </a:pPr>
            <a:r>
              <a:rPr lang="en-US" dirty="0"/>
              <a:t> </a:t>
            </a:r>
            <a:r>
              <a:rPr lang="en-US" dirty="0" smtClean="0"/>
              <a:t>                                              Kyler</a:t>
            </a:r>
          </a:p>
        </p:txBody>
      </p:sp>
    </p:spTree>
    <p:extLst>
      <p:ext uri="{BB962C8B-B14F-4D97-AF65-F5344CB8AC3E}">
        <p14:creationId xmlns:p14="http://schemas.microsoft.com/office/powerpoint/2010/main" val="806881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5360"/>
            <a:ext cx="10515600" cy="5882639"/>
          </a:xfrm>
        </p:spPr>
        <p:txBody>
          <a:bodyPr>
            <a:normAutofit fontScale="77500" lnSpcReduction="20000"/>
          </a:bodyPr>
          <a:lstStyle/>
          <a:p>
            <a:r>
              <a:rPr lang="en-US" sz="5200" dirty="0" smtClean="0"/>
              <a:t>It has helped me realize that there is more going on than we often see in our daily lives. It has helped me think about the big picture.</a:t>
            </a:r>
          </a:p>
          <a:p>
            <a:pPr marL="0" indent="0">
              <a:buNone/>
            </a:pPr>
            <a:r>
              <a:rPr lang="en-US" sz="5200" dirty="0"/>
              <a:t> </a:t>
            </a:r>
            <a:r>
              <a:rPr lang="en-US" sz="5200" dirty="0" smtClean="0"/>
              <a:t>                                               Steven</a:t>
            </a:r>
          </a:p>
          <a:p>
            <a:endParaRPr lang="en-US" dirty="0" smtClean="0"/>
          </a:p>
          <a:p>
            <a:endParaRPr lang="en-US" dirty="0"/>
          </a:p>
          <a:p>
            <a:r>
              <a:rPr lang="en-US" sz="5200" dirty="0" smtClean="0"/>
              <a:t>It has helped me express myself in various ways. I’ve also made many new friends and connections that I wouldn’t have if I did not do The Global Studies Program. It has allowed me to branch out.</a:t>
            </a:r>
          </a:p>
          <a:p>
            <a:pPr marL="0" indent="0">
              <a:buNone/>
            </a:pPr>
            <a:r>
              <a:rPr lang="en-US" sz="5200" dirty="0" smtClean="0"/>
              <a:t>                                                Shane M.</a:t>
            </a:r>
            <a:endParaRPr lang="en-US" sz="5200" dirty="0"/>
          </a:p>
        </p:txBody>
      </p:sp>
    </p:spTree>
    <p:extLst>
      <p:ext uri="{BB962C8B-B14F-4D97-AF65-F5344CB8AC3E}">
        <p14:creationId xmlns:p14="http://schemas.microsoft.com/office/powerpoint/2010/main" val="541389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6280"/>
            <a:ext cx="10515600" cy="5943600"/>
          </a:xfrm>
        </p:spPr>
        <p:txBody>
          <a:bodyPr>
            <a:normAutofit fontScale="85000" lnSpcReduction="10000"/>
          </a:bodyPr>
          <a:lstStyle/>
          <a:p>
            <a:r>
              <a:rPr lang="en-US" sz="4000" dirty="0" smtClean="0"/>
              <a:t>Since joining The Global Studies Fine Arts Program, I have learned more techniques to use with clay and ceramics. I have also learned more about art’s background, traditional art techniques, and I have developed and improved my art skills. I have grown and learned so much in my art classes and it hasn’t even been a year yet.</a:t>
            </a:r>
          </a:p>
          <a:p>
            <a:pPr marL="0" indent="0">
              <a:buNone/>
            </a:pPr>
            <a:r>
              <a:rPr lang="en-US" sz="4000" dirty="0" smtClean="0"/>
              <a:t>                                     Abbey</a:t>
            </a:r>
          </a:p>
          <a:p>
            <a:endParaRPr lang="en-US" dirty="0" smtClean="0"/>
          </a:p>
          <a:p>
            <a:endParaRPr lang="en-US" dirty="0" smtClean="0"/>
          </a:p>
          <a:p>
            <a:r>
              <a:rPr lang="en-US" sz="4000" dirty="0" smtClean="0"/>
              <a:t>It has inspired me to continue with my talents involving music and language and led me to unforgettable experiences.</a:t>
            </a:r>
          </a:p>
          <a:p>
            <a:pPr marL="0" indent="0">
              <a:buNone/>
            </a:pPr>
            <a:r>
              <a:rPr lang="en-US" sz="4000" dirty="0" smtClean="0"/>
              <a:t>                                    Hannah</a:t>
            </a:r>
            <a:endParaRPr lang="en-US" sz="4000" dirty="0"/>
          </a:p>
        </p:txBody>
      </p:sp>
    </p:spTree>
    <p:extLst>
      <p:ext uri="{BB962C8B-B14F-4D97-AF65-F5344CB8AC3E}">
        <p14:creationId xmlns:p14="http://schemas.microsoft.com/office/powerpoint/2010/main" val="4008679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1054"/>
            <a:ext cx="10515600" cy="6456946"/>
          </a:xfrm>
        </p:spPr>
        <p:txBody>
          <a:bodyPr/>
          <a:lstStyle/>
          <a:p>
            <a:r>
              <a:rPr lang="en-US" sz="3600" dirty="0" smtClean="0"/>
              <a:t>The Global Studies Program is rigorous and has given me many challenges. It has made me more future –conscious. It has helped me grow as a person through setting priorities and as a student through perseverance.</a:t>
            </a:r>
          </a:p>
          <a:p>
            <a:pPr marL="0" indent="0">
              <a:buNone/>
            </a:pPr>
            <a:r>
              <a:rPr lang="en-US" sz="3600" dirty="0"/>
              <a:t> </a:t>
            </a:r>
            <a:r>
              <a:rPr lang="en-US" sz="3600" dirty="0" smtClean="0"/>
              <a:t>                                            Serena</a:t>
            </a:r>
            <a:endParaRPr lang="en-US" dirty="0"/>
          </a:p>
          <a:p>
            <a:pPr marL="0" indent="0">
              <a:buNone/>
            </a:pPr>
            <a:endParaRPr lang="en-US" dirty="0" smtClean="0"/>
          </a:p>
          <a:p>
            <a:r>
              <a:rPr lang="en-US" sz="3600" dirty="0" smtClean="0"/>
              <a:t>It has made me challenge myself and strive to be better. It has pushed me in a positive way and has set me up for success.</a:t>
            </a:r>
          </a:p>
          <a:p>
            <a:pPr marL="0" indent="0">
              <a:buNone/>
            </a:pPr>
            <a:r>
              <a:rPr lang="en-US" sz="3600" dirty="0" smtClean="0"/>
              <a:t>                                             Shane H.</a:t>
            </a:r>
            <a:endParaRPr lang="en-US" sz="3600" dirty="0"/>
          </a:p>
        </p:txBody>
      </p:sp>
    </p:spTree>
    <p:extLst>
      <p:ext uri="{BB962C8B-B14F-4D97-AF65-F5344CB8AC3E}">
        <p14:creationId xmlns:p14="http://schemas.microsoft.com/office/powerpoint/2010/main" val="35544332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Projects by my students in 2015</a:t>
            </a:r>
            <a:endParaRPr lang="en-US" dirty="0"/>
          </a:p>
        </p:txBody>
      </p:sp>
      <p:sp>
        <p:nvSpPr>
          <p:cNvPr id="3" name="Content Placeholder 2"/>
          <p:cNvSpPr>
            <a:spLocks noGrp="1"/>
          </p:cNvSpPr>
          <p:nvPr>
            <p:ph idx="1"/>
          </p:nvPr>
        </p:nvSpPr>
        <p:spPr/>
        <p:txBody>
          <a:bodyPr/>
          <a:lstStyle/>
          <a:p>
            <a:r>
              <a:rPr lang="en-US" dirty="0" err="1" smtClean="0">
                <a:hlinkClick r:id="rId2" action="ppaction://hlinkpres?slideindex=1&amp;slidetitle="/>
              </a:rPr>
              <a:t>Matrimonio</a:t>
            </a:r>
            <a:r>
              <a:rPr lang="en-US" dirty="0" smtClean="0">
                <a:hlinkClick r:id="rId2" action="ppaction://hlinkpres?slideindex=1&amp;slidetitle="/>
              </a:rPr>
              <a:t> Homosexual </a:t>
            </a:r>
            <a:r>
              <a:rPr lang="en-US" dirty="0" err="1" smtClean="0">
                <a:hlinkClick r:id="rId2" action="ppaction://hlinkpres?slideindex=1&amp;slidetitle="/>
              </a:rPr>
              <a:t>en</a:t>
            </a:r>
            <a:r>
              <a:rPr lang="en-US" dirty="0" smtClean="0">
                <a:hlinkClick r:id="rId2" action="ppaction://hlinkpres?slideindex=1&amp;slidetitle="/>
              </a:rPr>
              <a:t> </a:t>
            </a:r>
            <a:r>
              <a:rPr lang="en-US" dirty="0" err="1" smtClean="0">
                <a:hlinkClick r:id="rId2" action="ppaction://hlinkpres?slideindex=1&amp;slidetitle="/>
              </a:rPr>
              <a:t>Espana</a:t>
            </a:r>
            <a:r>
              <a:rPr lang="en-US" dirty="0" smtClean="0">
                <a:hlinkClick r:id="rId2" action="ppaction://hlinkpres?slideindex=1&amp;slidetitle="/>
              </a:rPr>
              <a:t> </a:t>
            </a:r>
            <a:endParaRPr lang="en-US" dirty="0" smtClean="0"/>
          </a:p>
          <a:p>
            <a:r>
              <a:rPr lang="en-US" dirty="0" smtClean="0">
                <a:hlinkClick r:id="rId3" action="ppaction://hlinkpres?slideindex=1&amp;slidetitle="/>
              </a:rPr>
              <a:t>Las </a:t>
            </a:r>
            <a:r>
              <a:rPr lang="en-US" dirty="0" err="1" smtClean="0">
                <a:hlinkClick r:id="rId3" action="ppaction://hlinkpres?slideindex=1&amp;slidetitle="/>
              </a:rPr>
              <a:t>Leyendas</a:t>
            </a:r>
            <a:endParaRPr lang="en-US" dirty="0"/>
          </a:p>
        </p:txBody>
      </p:sp>
    </p:spTree>
    <p:extLst>
      <p:ext uri="{BB962C8B-B14F-4D97-AF65-F5344CB8AC3E}">
        <p14:creationId xmlns:p14="http://schemas.microsoft.com/office/powerpoint/2010/main" val="3400674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47899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Presentation Overview</a:t>
            </a:r>
            <a:endParaRPr lang="en-US" sz="5400" dirty="0"/>
          </a:p>
        </p:txBody>
      </p:sp>
      <p:sp>
        <p:nvSpPr>
          <p:cNvPr id="3" name="Content Placeholder 2"/>
          <p:cNvSpPr>
            <a:spLocks noGrp="1"/>
          </p:cNvSpPr>
          <p:nvPr>
            <p:ph idx="1"/>
          </p:nvPr>
        </p:nvSpPr>
        <p:spPr/>
        <p:txBody>
          <a:bodyPr/>
          <a:lstStyle/>
          <a:p>
            <a:r>
              <a:rPr lang="en-US" dirty="0" smtClean="0"/>
              <a:t>What is global education?</a:t>
            </a:r>
          </a:p>
          <a:p>
            <a:r>
              <a:rPr lang="en-US" dirty="0" smtClean="0"/>
              <a:t>How global is Nevada?</a:t>
            </a:r>
          </a:p>
          <a:p>
            <a:r>
              <a:rPr lang="en-US" dirty="0" smtClean="0"/>
              <a:t>What are the four global competencies?</a:t>
            </a:r>
          </a:p>
          <a:p>
            <a:r>
              <a:rPr lang="en-US" dirty="0" smtClean="0"/>
              <a:t>How are the global competencies embedded into our standards?</a:t>
            </a:r>
          </a:p>
          <a:p>
            <a:r>
              <a:rPr lang="en-US" dirty="0" smtClean="0"/>
              <a:t>Where is McQueen High School in terms of global education?</a:t>
            </a:r>
          </a:p>
          <a:p>
            <a:r>
              <a:rPr lang="en-US" dirty="0" smtClean="0"/>
              <a:t>What goals can McQueen High School set to further our global education?</a:t>
            </a:r>
          </a:p>
          <a:p>
            <a:r>
              <a:rPr lang="en-US" dirty="0" smtClean="0"/>
              <a:t>What do our McQueen global studies students say about the global studies program at our school?</a:t>
            </a:r>
          </a:p>
          <a:p>
            <a:pPr marL="0" indent="0">
              <a:buNone/>
            </a:pPr>
            <a:endParaRPr lang="en-US" dirty="0"/>
          </a:p>
        </p:txBody>
      </p:sp>
    </p:spTree>
    <p:extLst>
      <p:ext uri="{BB962C8B-B14F-4D97-AF65-F5344CB8AC3E}">
        <p14:creationId xmlns:p14="http://schemas.microsoft.com/office/powerpoint/2010/main" val="593786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08965"/>
            <a:ext cx="10515600" cy="1325563"/>
          </a:xfrm>
        </p:spPr>
        <p:txBody>
          <a:bodyPr>
            <a:normAutofit/>
          </a:bodyPr>
          <a:lstStyle/>
          <a:p>
            <a:pPr algn="ctr"/>
            <a:r>
              <a:rPr lang="en-US" sz="6000" dirty="0" smtClean="0"/>
              <a:t>What is global education?</a:t>
            </a:r>
            <a:endParaRPr lang="en-US" sz="6000" dirty="0"/>
          </a:p>
        </p:txBody>
      </p:sp>
      <p:sp>
        <p:nvSpPr>
          <p:cNvPr id="3" name="Content Placeholder 2"/>
          <p:cNvSpPr>
            <a:spLocks noGrp="1"/>
          </p:cNvSpPr>
          <p:nvPr>
            <p:ph idx="1"/>
          </p:nvPr>
        </p:nvSpPr>
        <p:spPr>
          <a:xfrm>
            <a:off x="838200" y="2506662"/>
            <a:ext cx="10515600" cy="4351338"/>
          </a:xfrm>
        </p:spPr>
        <p:txBody>
          <a:bodyPr/>
          <a:lstStyle/>
          <a:p>
            <a:r>
              <a:rPr lang="en-US" dirty="0" smtClean="0"/>
              <a:t>Global education emphasizes the unity and interdependence of human society, developing a sense of self and appreciation of cultural diversity, affirmation of social justice and human rights, as well as building peace and actions for a sustainable future in different times and places.</a:t>
            </a:r>
          </a:p>
          <a:p>
            <a:endParaRPr lang="en-US" dirty="0"/>
          </a:p>
          <a:p>
            <a:r>
              <a:rPr lang="en-US" dirty="0" smtClean="0"/>
              <a:t>Australian Global Educators , Education Services Australia</a:t>
            </a:r>
            <a:endParaRPr lang="en-US" dirty="0"/>
          </a:p>
        </p:txBody>
      </p:sp>
    </p:spTree>
    <p:extLst>
      <p:ext uri="{BB962C8B-B14F-4D97-AF65-F5344CB8AC3E}">
        <p14:creationId xmlns:p14="http://schemas.microsoft.com/office/powerpoint/2010/main" val="946090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19749" y="3071813"/>
            <a:ext cx="1405731" cy="1405731"/>
          </a:xfrm>
        </p:spPr>
      </p:pic>
      <p:pic>
        <p:nvPicPr>
          <p:cNvPr id="6" name="Picture 5" descr="http://asiasociety.org/files/uploads/481images/pic-nevada.gif"/>
          <p:cNvPicPr/>
          <p:nvPr/>
        </p:nvPicPr>
        <p:blipFill>
          <a:blip r:embed="rId3">
            <a:extLst>
              <a:ext uri="{28A0092B-C50C-407E-A947-70E740481C1C}">
                <a14:useLocalDpi xmlns:a14="http://schemas.microsoft.com/office/drawing/2010/main" val="0"/>
              </a:ext>
            </a:extLst>
          </a:blip>
          <a:srcRect/>
          <a:stretch>
            <a:fillRect/>
          </a:stretch>
        </p:blipFill>
        <p:spPr bwMode="auto">
          <a:xfrm>
            <a:off x="757633" y="-2049939"/>
            <a:ext cx="11129962" cy="11953082"/>
          </a:xfrm>
          <a:prstGeom prst="rect">
            <a:avLst/>
          </a:prstGeom>
          <a:noFill/>
          <a:ln>
            <a:noFill/>
          </a:ln>
        </p:spPr>
      </p:pic>
    </p:spTree>
    <p:extLst>
      <p:ext uri="{BB962C8B-B14F-4D97-AF65-F5344CB8AC3E}">
        <p14:creationId xmlns:p14="http://schemas.microsoft.com/office/powerpoint/2010/main" val="29551148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898525"/>
            <a:ext cx="10515600" cy="1325563"/>
          </a:xfrm>
        </p:spPr>
        <p:txBody>
          <a:bodyPr>
            <a:noAutofit/>
          </a:bodyPr>
          <a:lstStyle/>
          <a:p>
            <a:pPr algn="ctr"/>
            <a:r>
              <a:rPr lang="en-US" sz="4800" dirty="0" smtClean="0"/>
              <a:t>For global education to occur, the four global competencies must be imbedded into the curriculum and standards.</a:t>
            </a:r>
            <a:br>
              <a:rPr lang="en-US" sz="4800" dirty="0" smtClean="0"/>
            </a:br>
            <a:endParaRPr lang="en-US" sz="4800" dirty="0"/>
          </a:p>
        </p:txBody>
      </p:sp>
      <p:sp>
        <p:nvSpPr>
          <p:cNvPr id="3" name="Content Placeholder 2"/>
          <p:cNvSpPr>
            <a:spLocks noGrp="1"/>
          </p:cNvSpPr>
          <p:nvPr>
            <p:ph idx="1"/>
          </p:nvPr>
        </p:nvSpPr>
        <p:spPr>
          <a:xfrm>
            <a:off x="838200" y="2450465"/>
            <a:ext cx="10515600" cy="3767455"/>
          </a:xfrm>
        </p:spPr>
        <p:txBody>
          <a:bodyPr/>
          <a:lstStyle/>
          <a:p>
            <a:r>
              <a:rPr lang="en-US" dirty="0" smtClean="0"/>
              <a:t>1. Investigate the world: Students investigate beyond their immediate environment</a:t>
            </a:r>
          </a:p>
          <a:p>
            <a:r>
              <a:rPr lang="en-US" dirty="0" smtClean="0"/>
              <a:t>2. Recognize perspectives: Students recognize their own and other perspectives</a:t>
            </a:r>
          </a:p>
          <a:p>
            <a:r>
              <a:rPr lang="en-US" dirty="0" smtClean="0"/>
              <a:t>3. Communicate ideas: Students communicate their ideas effectively with diverse audiences.</a:t>
            </a:r>
          </a:p>
          <a:p>
            <a:r>
              <a:rPr lang="en-US" dirty="0" smtClean="0"/>
              <a:t>4. Take action: Students translate their ideas and findings into appropriate actions to improve conditions.</a:t>
            </a:r>
            <a:endParaRPr lang="en-US" dirty="0"/>
          </a:p>
        </p:txBody>
      </p:sp>
    </p:spTree>
    <p:extLst>
      <p:ext uri="{BB962C8B-B14F-4D97-AF65-F5344CB8AC3E}">
        <p14:creationId xmlns:p14="http://schemas.microsoft.com/office/powerpoint/2010/main" val="2008946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91845"/>
            <a:ext cx="10515600" cy="1325563"/>
          </a:xfrm>
        </p:spPr>
        <p:txBody>
          <a:bodyPr>
            <a:noAutofit/>
          </a:bodyPr>
          <a:lstStyle/>
          <a:p>
            <a:pPr algn="ctr"/>
            <a:r>
              <a:rPr lang="en-US" sz="5400" dirty="0" smtClean="0"/>
              <a:t>How are the global </a:t>
            </a:r>
            <a:r>
              <a:rPr lang="en-US" sz="5400" dirty="0"/>
              <a:t>c</a:t>
            </a:r>
            <a:r>
              <a:rPr lang="en-US" sz="5400" dirty="0" smtClean="0"/>
              <a:t>ompetencies embedded into our standards?</a:t>
            </a:r>
            <a:endParaRPr lang="en-US" sz="5400" dirty="0"/>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838200" y="2641461"/>
            <a:ext cx="10515600" cy="4216539"/>
          </a:xfrm>
          <a:prstGeom prst="rect">
            <a:avLst/>
          </a:prstGeom>
        </p:spPr>
        <p:txBody>
          <a:bodyPr wrap="square">
            <a:spAutoFit/>
          </a:bodyPr>
          <a:lstStyle/>
          <a:p>
            <a:pPr algn="ctr"/>
            <a:r>
              <a:rPr lang="en-US" sz="4800" dirty="0" smtClean="0"/>
              <a:t>Example</a:t>
            </a:r>
          </a:p>
          <a:p>
            <a:r>
              <a:rPr lang="en-US" sz="4400" dirty="0" smtClean="0"/>
              <a:t> </a:t>
            </a:r>
            <a:r>
              <a:rPr lang="en-US" sz="4400" dirty="0"/>
              <a:t>WL Standard 4.1: Students demonstrate understanding of the nature of language through comparisons of the language studied and their own.</a:t>
            </a:r>
            <a:br>
              <a:rPr lang="en-US" sz="4400" dirty="0"/>
            </a:br>
            <a:endParaRPr lang="en-US" sz="4400" dirty="0"/>
          </a:p>
        </p:txBody>
      </p:sp>
    </p:spTree>
    <p:extLst>
      <p:ext uri="{BB962C8B-B14F-4D97-AF65-F5344CB8AC3E}">
        <p14:creationId xmlns:p14="http://schemas.microsoft.com/office/powerpoint/2010/main" val="29773092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endParaRPr lang="en-US" dirty="0"/>
          </a:p>
        </p:txBody>
      </p:sp>
      <p:sp>
        <p:nvSpPr>
          <p:cNvPr id="3" name="Content Placeholder 2"/>
          <p:cNvSpPr>
            <a:spLocks noGrp="1"/>
          </p:cNvSpPr>
          <p:nvPr>
            <p:ph idx="1"/>
          </p:nvPr>
        </p:nvSpPr>
        <p:spPr>
          <a:xfrm>
            <a:off x="838200" y="746760"/>
            <a:ext cx="10515600" cy="5974080"/>
          </a:xfrm>
        </p:spPr>
        <p:txBody>
          <a:bodyPr>
            <a:normAutofit lnSpcReduction="10000"/>
          </a:bodyPr>
          <a:lstStyle/>
          <a:p>
            <a:r>
              <a:rPr lang="en-US" dirty="0" smtClean="0"/>
              <a:t>Students will participate in a forum with native </a:t>
            </a:r>
            <a:r>
              <a:rPr lang="en-US" dirty="0"/>
              <a:t>H</a:t>
            </a:r>
            <a:r>
              <a:rPr lang="en-US" dirty="0" smtClean="0"/>
              <a:t>ispanic students to discuss what’s the hardest part of learning English for them and what’s the hardest part of learning Spanish for the other students. (recognizing perspectives)</a:t>
            </a:r>
          </a:p>
          <a:p>
            <a:endParaRPr lang="en-US" dirty="0" smtClean="0"/>
          </a:p>
          <a:p>
            <a:r>
              <a:rPr lang="en-US" dirty="0" smtClean="0"/>
              <a:t>Students will investigate how the spoken and written Spanish language differs in Argentina, Spain, and Mexico. ( investigating the world)</a:t>
            </a:r>
          </a:p>
          <a:p>
            <a:endParaRPr lang="en-US" dirty="0" smtClean="0"/>
          </a:p>
          <a:p>
            <a:r>
              <a:rPr lang="en-US" dirty="0" smtClean="0"/>
              <a:t>Students will volunteer at an adult education class in Reno to tutor adults learning English as a second language. ( take action)</a:t>
            </a:r>
          </a:p>
          <a:p>
            <a:endParaRPr lang="en-US" dirty="0" smtClean="0"/>
          </a:p>
          <a:p>
            <a:r>
              <a:rPr lang="en-US" dirty="0" smtClean="0"/>
              <a:t>Students will present in Spanish to their peers their the results of their investigation mentioned above. ( communicate ideas)</a:t>
            </a:r>
          </a:p>
          <a:p>
            <a:endParaRPr lang="en-US" dirty="0" smtClean="0"/>
          </a:p>
        </p:txBody>
      </p:sp>
      <p:sp>
        <p:nvSpPr>
          <p:cNvPr id="4" name="Rectangle 3"/>
          <p:cNvSpPr/>
          <p:nvPr/>
        </p:nvSpPr>
        <p:spPr>
          <a:xfrm>
            <a:off x="3133028" y="-718066"/>
            <a:ext cx="439544" cy="369332"/>
          </a:xfrm>
          <a:prstGeom prst="rect">
            <a:avLst/>
          </a:prstGeom>
        </p:spPr>
        <p:txBody>
          <a:bodyPr wrap="none">
            <a:spAutoFit/>
          </a:bodyPr>
          <a:lstStyle/>
          <a:p>
            <a:r>
              <a:rPr lang="en-US" dirty="0"/>
              <a:t>An</a:t>
            </a:r>
          </a:p>
        </p:txBody>
      </p:sp>
    </p:spTree>
    <p:extLst>
      <p:ext uri="{BB962C8B-B14F-4D97-AF65-F5344CB8AC3E}">
        <p14:creationId xmlns:p14="http://schemas.microsoft.com/office/powerpoint/2010/main" val="4218627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532765"/>
            <a:ext cx="10515600" cy="1325563"/>
          </a:xfrm>
        </p:spPr>
        <p:txBody>
          <a:bodyPr>
            <a:normAutofit fontScale="90000"/>
          </a:bodyPr>
          <a:lstStyle/>
          <a:p>
            <a:pPr algn="ctr"/>
            <a:r>
              <a:rPr lang="en-US" dirty="0" smtClean="0"/>
              <a:t>Where is McQueen High School in the global education checklist put out by The American Forum for Global Education? Our strengths:</a:t>
            </a:r>
            <a:br>
              <a:rPr lang="en-US" dirty="0" smtClean="0"/>
            </a:br>
            <a:endParaRPr lang="en-US" dirty="0"/>
          </a:p>
        </p:txBody>
      </p:sp>
      <p:sp>
        <p:nvSpPr>
          <p:cNvPr id="3" name="Content Placeholder 2"/>
          <p:cNvSpPr>
            <a:spLocks noGrp="1"/>
          </p:cNvSpPr>
          <p:nvPr>
            <p:ph idx="1"/>
          </p:nvPr>
        </p:nvSpPr>
        <p:spPr>
          <a:xfrm>
            <a:off x="838200" y="2023745"/>
            <a:ext cx="10515600" cy="4834255"/>
          </a:xfrm>
        </p:spPr>
        <p:txBody>
          <a:bodyPr>
            <a:normAutofit fontScale="92500"/>
          </a:bodyPr>
          <a:lstStyle/>
          <a:p>
            <a:pPr marL="514350" indent="-514350">
              <a:buAutoNum type="arabicPeriod"/>
            </a:pPr>
            <a:r>
              <a:rPr lang="en-US" dirty="0" smtClean="0"/>
              <a:t>We have a District Global Studies Signature Academy at McQueen.</a:t>
            </a:r>
          </a:p>
          <a:p>
            <a:pPr marL="514350" indent="-514350">
              <a:buAutoNum type="arabicPeriod"/>
            </a:pPr>
            <a:r>
              <a:rPr lang="en-US" dirty="0" smtClean="0"/>
              <a:t>Global Studies students are required to present a senior portfolio on a world issue presented in one of the languages they have learned. </a:t>
            </a:r>
          </a:p>
          <a:p>
            <a:pPr marL="514350" indent="-514350">
              <a:buAutoNum type="arabicPeriod"/>
            </a:pPr>
            <a:r>
              <a:rPr lang="en-US" dirty="0" smtClean="0"/>
              <a:t>Our school offers a variety of languages: Spanish, French, Chinese, and German. Global Studies students must take two languages beyond English.</a:t>
            </a:r>
          </a:p>
          <a:p>
            <a:pPr marL="514350" indent="-514350">
              <a:buAutoNum type="arabicPeriod"/>
            </a:pPr>
            <a:r>
              <a:rPr lang="en-US" dirty="0" smtClean="0"/>
              <a:t>Our community has a diverse population. One quarter of Nevadans are Hispanic. Our governor is Hispanic. Our school and community celebrate cultural events all year. These lunchtime events are popular at our school. Our general population attends- not just students in World Language classes or in the  Global Studies program.</a:t>
            </a:r>
          </a:p>
          <a:p>
            <a:pPr marL="0" indent="0">
              <a:buNone/>
            </a:pPr>
            <a:endParaRPr lang="en-US" dirty="0" smtClean="0"/>
          </a:p>
          <a:p>
            <a:pPr marL="514350" indent="-514350">
              <a:buAutoNum type="arabicPeriod"/>
            </a:pPr>
            <a:endParaRPr lang="en-US" dirty="0" smtClean="0"/>
          </a:p>
        </p:txBody>
      </p:sp>
    </p:spTree>
    <p:extLst>
      <p:ext uri="{BB962C8B-B14F-4D97-AF65-F5344CB8AC3E}">
        <p14:creationId xmlns:p14="http://schemas.microsoft.com/office/powerpoint/2010/main" val="617192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3360"/>
            <a:ext cx="10515600" cy="6751320"/>
          </a:xfrm>
        </p:spPr>
        <p:txBody>
          <a:bodyPr>
            <a:normAutofit lnSpcReduction="10000"/>
          </a:bodyPr>
          <a:lstStyle/>
          <a:p>
            <a:r>
              <a:rPr lang="en-US" dirty="0" smtClean="0"/>
              <a:t>5. Our local university, The University of Reno, has a very forward looking president, Dr. Marc Johnson, who is very visible in the community and has elevated our university to a Tier 1 university.</a:t>
            </a:r>
          </a:p>
          <a:p>
            <a:endParaRPr lang="en-US" dirty="0" smtClean="0"/>
          </a:p>
          <a:p>
            <a:r>
              <a:rPr lang="en-US" dirty="0" smtClean="0"/>
              <a:t>6. The Northern Nevada International Center operates out of UNR. The TGC program is under its umbrella and it has partnered with our district’s teachers for the past four years. The NNIC sponsors local community events like El </a:t>
            </a:r>
            <a:r>
              <a:rPr lang="en-US" dirty="0" err="1" smtClean="0"/>
              <a:t>Dia</a:t>
            </a:r>
            <a:r>
              <a:rPr lang="en-US" dirty="0" smtClean="0"/>
              <a:t> de </a:t>
            </a:r>
            <a:r>
              <a:rPr lang="en-US" dirty="0" err="1" smtClean="0"/>
              <a:t>los</a:t>
            </a:r>
            <a:r>
              <a:rPr lang="en-US" dirty="0" smtClean="0"/>
              <a:t> </a:t>
            </a:r>
            <a:r>
              <a:rPr lang="en-US" dirty="0" err="1" smtClean="0"/>
              <a:t>Muertos</a:t>
            </a:r>
            <a:r>
              <a:rPr lang="en-US" dirty="0" smtClean="0"/>
              <a:t>. Families in the community hosted students from Algeria and those students came to our classrooms to speak with us about their daily lives in Algeria.</a:t>
            </a:r>
          </a:p>
          <a:p>
            <a:endParaRPr lang="en-US" dirty="0" smtClean="0"/>
          </a:p>
          <a:p>
            <a:r>
              <a:rPr lang="en-US" dirty="0" smtClean="0"/>
              <a:t>7. We just appointed a World Language District Coordinator for the first time in our district. </a:t>
            </a:r>
          </a:p>
          <a:p>
            <a:endParaRPr lang="en-US" dirty="0"/>
          </a:p>
          <a:p>
            <a:r>
              <a:rPr lang="en-US" dirty="0" smtClean="0"/>
              <a:t>8. The State of Nevada just adopted The Seal of </a:t>
            </a:r>
            <a:r>
              <a:rPr lang="en-US" dirty="0" err="1" smtClean="0"/>
              <a:t>Biliteracy</a:t>
            </a:r>
            <a:r>
              <a:rPr lang="en-US" dirty="0" smtClean="0"/>
              <a:t>. Qualified Seniors will begin receiving it at Graduation.</a:t>
            </a:r>
          </a:p>
          <a:p>
            <a:endParaRPr lang="en-US" dirty="0"/>
          </a:p>
        </p:txBody>
      </p:sp>
    </p:spTree>
    <p:extLst>
      <p:ext uri="{BB962C8B-B14F-4D97-AF65-F5344CB8AC3E}">
        <p14:creationId xmlns:p14="http://schemas.microsoft.com/office/powerpoint/2010/main" val="2388853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1080</Words>
  <Application>Microsoft Office PowerPoint</Application>
  <PresentationFormat>Widescreen</PresentationFormat>
  <Paragraphs>77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Global Education</vt:lpstr>
      <vt:lpstr>Presentation Overview</vt:lpstr>
      <vt:lpstr>What is global education?</vt:lpstr>
      <vt:lpstr>PowerPoint Presentation</vt:lpstr>
      <vt:lpstr>For global education to occur, the four global competencies must be imbedded into the curriculum and standards. </vt:lpstr>
      <vt:lpstr>How are the global competencies embedded into our standards?</vt:lpstr>
      <vt:lpstr> </vt:lpstr>
      <vt:lpstr>Where is McQueen High School in the global education checklist put out by The American Forum for Global Education? Our strengths: </vt:lpstr>
      <vt:lpstr>PowerPoint Presentation</vt:lpstr>
      <vt:lpstr>El Dia de los Muertos Celebration at UNR</vt:lpstr>
      <vt:lpstr>What can McQueen High School do to further global education?</vt:lpstr>
      <vt:lpstr>What do Global Studies students say about their program?</vt:lpstr>
      <vt:lpstr>PowerPoint Presentation</vt:lpstr>
      <vt:lpstr>PowerPoint Presentation</vt:lpstr>
      <vt:lpstr>PowerPoint Presentation</vt:lpstr>
      <vt:lpstr>Cultural Projects by my students in 2015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Education</dc:title>
  <dc:creator>Belle ONeill</dc:creator>
  <cp:lastModifiedBy>Belle ONeill</cp:lastModifiedBy>
  <cp:revision>26</cp:revision>
  <dcterms:created xsi:type="dcterms:W3CDTF">2015-11-18T04:35:19Z</dcterms:created>
  <dcterms:modified xsi:type="dcterms:W3CDTF">2015-12-05T19:17:25Z</dcterms:modified>
</cp:coreProperties>
</file>